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</p:sldMasterIdLst>
  <p:handoutMasterIdLst>
    <p:handoutMasterId r:id="rId59"/>
  </p:handoutMasterIdLst>
  <p:sldIdLst>
    <p:sldId id="256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272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41" r:id="rId45"/>
    <p:sldId id="342" r:id="rId46"/>
    <p:sldId id="343" r:id="rId47"/>
    <p:sldId id="344" r:id="rId48"/>
    <p:sldId id="292" r:id="rId49"/>
    <p:sldId id="293" r:id="rId50"/>
    <p:sldId id="338" r:id="rId51"/>
    <p:sldId id="339" r:id="rId52"/>
    <p:sldId id="303" r:id="rId53"/>
    <p:sldId id="340" r:id="rId54"/>
    <p:sldId id="297" r:id="rId55"/>
    <p:sldId id="298" r:id="rId56"/>
    <p:sldId id="295" r:id="rId57"/>
    <p:sldId id="296" r:id="rId5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F41"/>
    <a:srgbClr val="FCFC92"/>
    <a:srgbClr val="D9F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9DFFFE-1F5E-41A5-93AC-799C9042E6E8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EA1F82-C032-421F-A5F9-00B9B59F3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67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0726-2EFC-4760-B445-CECE20BD538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F32A-0601-475A-A0DB-E13A910B4F1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28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0726-2EFC-4760-B445-CECE20BD53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F32A-0601-475A-A0DB-E13A910B4F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868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0726-2EFC-4760-B445-CECE20BD538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F32A-0601-475A-A0DB-E13A910B4F1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20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0726-2EFC-4760-B445-CECE20BD53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F32A-0601-475A-A0DB-E13A910B4F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20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0726-2EFC-4760-B445-CECE20BD53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F32A-0601-475A-A0DB-E13A910B4F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52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0726-2EFC-4760-B445-CECE20BD53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F32A-0601-475A-A0DB-E13A910B4F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132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0726-2EFC-4760-B445-CECE20BD53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F32A-0601-475A-A0DB-E13A910B4F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75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0726-2EFC-4760-B445-CECE20BD53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F32A-0601-475A-A0DB-E13A910B4F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929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0726-2EFC-4760-B445-CECE20BD53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8BF32A-0601-475A-A0DB-E13A910B4F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791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0726-2EFC-4760-B445-CECE20BD53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F32A-0601-475A-A0DB-E13A910B4F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8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0726-2EFC-4760-B445-CECE20BD53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F32A-0601-475A-A0DB-E13A910B4F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3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86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8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2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52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92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63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3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94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8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88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94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34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31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95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36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77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9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6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77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01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65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49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7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69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22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67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8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25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89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65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31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324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1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311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43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1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2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56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059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79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0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89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003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9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58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17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9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00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356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51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63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827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060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88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653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8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12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291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562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139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273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19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421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659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0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3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4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678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030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471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142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292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554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268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514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45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2ED42F-75A9-40D4-AB3B-402222DA22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869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16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130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587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800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953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128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276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947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1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193E54-B7C7-4507-B418-7E2C02B7C5EF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2ED42F-75A9-40D4-AB3B-402222DA22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860726-2EFC-4760-B445-CECE20BD53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8BF32A-0601-475A-A0DB-E13A910B4F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2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93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77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24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44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68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1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48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193E54-B7C7-4507-B418-7E2C02B7C5E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5/4/2012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2ED42F-75A9-40D4-AB3B-402222DA22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9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1.docx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imatedknots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33528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US Powerboating</a:t>
            </a:r>
            <a:br>
              <a:rPr lang="en-US" i="1" dirty="0" smtClean="0"/>
            </a:br>
            <a:r>
              <a:rPr lang="en-US" sz="3000" i="1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000" dirty="0" smtClean="0"/>
              <a:t>Safe Powerboat Handling / Safety and Rescue Boat Handling</a:t>
            </a:r>
            <a:br>
              <a:rPr lang="en-US" sz="5000" dirty="0" smtClean="0"/>
            </a:br>
            <a:r>
              <a:rPr lang="en-US" sz="22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>
                <a:solidFill>
                  <a:schemeClr val="tx1">
                    <a:lumMod val="85000"/>
                  </a:schemeClr>
                </a:solidFill>
              </a:rPr>
              <a:t>Day One</a:t>
            </a:r>
            <a:endParaRPr lang="en-US" sz="44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31" y="1447800"/>
            <a:ext cx="2062729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Propellers  SPH </a:t>
            </a:r>
            <a:r>
              <a:rPr lang="en-US" sz="2700" i="1" dirty="0" smtClean="0"/>
              <a:t>SPR p.8</a:t>
            </a:r>
            <a:endParaRPr lang="en-US" sz="27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How propellers work</a:t>
            </a:r>
          </a:p>
          <a:p>
            <a:pPr lvl="1"/>
            <a:r>
              <a:rPr lang="en-US" dirty="0" smtClean="0"/>
              <a:t>Thrust</a:t>
            </a:r>
          </a:p>
          <a:p>
            <a:pPr lvl="1"/>
            <a:r>
              <a:rPr lang="en-US" dirty="0" smtClean="0"/>
              <a:t>Rotation   [right-screw most popular]</a:t>
            </a:r>
          </a:p>
          <a:p>
            <a:pPr lvl="2"/>
            <a:r>
              <a:rPr lang="en-US" dirty="0" smtClean="0"/>
              <a:t>Side force (prop walk)</a:t>
            </a:r>
          </a:p>
          <a:p>
            <a:pPr lvl="3"/>
            <a:r>
              <a:rPr lang="en-US" dirty="0" smtClean="0"/>
              <a:t>More noticeable in reverse – esp. on fixed propeller</a:t>
            </a:r>
          </a:p>
          <a:p>
            <a:pPr lvl="1"/>
            <a:r>
              <a:rPr lang="en-US" dirty="0" smtClean="0"/>
              <a:t>Diameter</a:t>
            </a:r>
          </a:p>
          <a:p>
            <a:pPr lvl="1"/>
            <a:r>
              <a:rPr lang="en-US" dirty="0" smtClean="0"/>
              <a:t>Pitch</a:t>
            </a:r>
          </a:p>
          <a:p>
            <a:pPr lvl="2"/>
            <a:r>
              <a:rPr lang="en-US" dirty="0" smtClean="0"/>
              <a:t>Distance propeller would move in one revolution if turning in solid material</a:t>
            </a:r>
          </a:p>
          <a:p>
            <a:pPr lvl="3"/>
            <a:r>
              <a:rPr lang="en-US" dirty="0" err="1" smtClean="0"/>
              <a:t>ie</a:t>
            </a:r>
            <a:r>
              <a:rPr lang="en-US" dirty="0" smtClean="0"/>
              <a:t> 17” pitch propeller would move 17” inches</a:t>
            </a:r>
          </a:p>
          <a:p>
            <a:pPr lvl="1"/>
            <a:r>
              <a:rPr lang="en-US" dirty="0" smtClean="0"/>
              <a:t>Propeller size = diameter + pitch</a:t>
            </a:r>
          </a:p>
          <a:p>
            <a:pPr lvl="2"/>
            <a:r>
              <a:rPr lang="en-US" dirty="0" smtClean="0"/>
              <a:t>Smaller diameter + higher pitch used on high-speed boats</a:t>
            </a:r>
          </a:p>
          <a:p>
            <a:pPr lvl="2"/>
            <a:r>
              <a:rPr lang="en-US" dirty="0" smtClean="0"/>
              <a:t>Larger diameter + lower pitch used on slow-speed boats</a:t>
            </a:r>
          </a:p>
          <a:p>
            <a:pPr lvl="1"/>
            <a:r>
              <a:rPr lang="en-US" dirty="0" smtClean="0"/>
              <a:t>Stainless steel vs. Aluminum</a:t>
            </a:r>
          </a:p>
          <a:p>
            <a:pPr lvl="1"/>
            <a:r>
              <a:rPr lang="en-US" dirty="0" smtClean="0"/>
              <a:t>Linkage  </a:t>
            </a:r>
            <a:r>
              <a:rPr lang="en-US" sz="1700" i="1" dirty="0" smtClean="0"/>
              <a:t>p.16</a:t>
            </a:r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10455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Maneuvering Concepts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Uncontrollable forces affecting a boat</a:t>
            </a:r>
          </a:p>
          <a:p>
            <a:pPr lvl="1"/>
            <a:r>
              <a:rPr lang="en-US" dirty="0" smtClean="0"/>
              <a:t>Wind  </a:t>
            </a:r>
            <a:r>
              <a:rPr lang="en-US" sz="1400" i="1" dirty="0" smtClean="0"/>
              <a:t>p.44</a:t>
            </a:r>
          </a:p>
          <a:p>
            <a:pPr lvl="2"/>
            <a:r>
              <a:rPr lang="en-US" dirty="0" err="1" smtClean="0"/>
              <a:t>Windage</a:t>
            </a:r>
            <a:r>
              <a:rPr lang="en-US" dirty="0" smtClean="0"/>
              <a:t> causes bow to fall off and boat to drift sideways</a:t>
            </a:r>
          </a:p>
          <a:p>
            <a:pPr lvl="2"/>
            <a:r>
              <a:rPr lang="en-US" dirty="0" smtClean="0"/>
              <a:t>Increased freeboard = increase </a:t>
            </a:r>
            <a:r>
              <a:rPr lang="en-US" dirty="0" err="1" smtClean="0"/>
              <a:t>windage</a:t>
            </a:r>
            <a:r>
              <a:rPr lang="en-US" dirty="0" smtClean="0"/>
              <a:t> effect</a:t>
            </a:r>
          </a:p>
          <a:p>
            <a:pPr lvl="2"/>
            <a:r>
              <a:rPr lang="en-US" dirty="0" err="1" smtClean="0"/>
              <a:t>Windage</a:t>
            </a:r>
            <a:r>
              <a:rPr lang="en-US" dirty="0" smtClean="0"/>
              <a:t> affects your turning arc</a:t>
            </a:r>
          </a:p>
          <a:p>
            <a:pPr lvl="1"/>
            <a:r>
              <a:rPr lang="en-US" dirty="0" smtClean="0"/>
              <a:t>Current</a:t>
            </a:r>
          </a:p>
          <a:p>
            <a:pPr lvl="2"/>
            <a:r>
              <a:rPr lang="en-US" dirty="0" smtClean="0"/>
              <a:t>Will move boat along as if on a conveyor belt</a:t>
            </a:r>
          </a:p>
          <a:p>
            <a:pPr lvl="2"/>
            <a:r>
              <a:rPr lang="en-US" dirty="0" smtClean="0"/>
              <a:t>Size, shape, etc. do not matter – current effects all things equally</a:t>
            </a:r>
          </a:p>
          <a:p>
            <a:pPr lvl="2"/>
            <a:r>
              <a:rPr lang="en-US" dirty="0" err="1" smtClean="0"/>
              <a:t>Yay</a:t>
            </a:r>
            <a:r>
              <a:rPr lang="en-US" dirty="0" smtClean="0"/>
              <a:t> for Lake Michigan! (mostly)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2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Maneuvering Concepts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boats turn</a:t>
            </a:r>
          </a:p>
          <a:p>
            <a:pPr lvl="1"/>
            <a:r>
              <a:rPr lang="en-US" dirty="0" smtClean="0"/>
              <a:t>Directed Thrust  </a:t>
            </a:r>
            <a:r>
              <a:rPr lang="en-US" sz="1500" i="1" dirty="0" smtClean="0"/>
              <a:t>p.41</a:t>
            </a:r>
          </a:p>
          <a:p>
            <a:pPr lvl="2"/>
            <a:r>
              <a:rPr lang="en-US" dirty="0" smtClean="0"/>
              <a:t>Outboards, stern drives and jet drives</a:t>
            </a:r>
          </a:p>
          <a:p>
            <a:pPr lvl="2"/>
            <a:r>
              <a:rPr lang="en-US" dirty="0" smtClean="0"/>
              <a:t>When a propeller is turned at an angle, its thrust is directed at an angle, which turns the boat</a:t>
            </a:r>
          </a:p>
          <a:p>
            <a:pPr lvl="2"/>
            <a:r>
              <a:rPr lang="en-US" dirty="0" smtClean="0"/>
              <a:t>If propeller is not rotating then no thrust, so no steerage</a:t>
            </a:r>
          </a:p>
          <a:p>
            <a:pPr lvl="1"/>
            <a:r>
              <a:rPr lang="en-US" dirty="0" smtClean="0"/>
              <a:t>Rudder  </a:t>
            </a:r>
            <a:r>
              <a:rPr lang="en-US" sz="1500" i="1" dirty="0" smtClean="0"/>
              <a:t>p.41</a:t>
            </a:r>
          </a:p>
          <a:p>
            <a:pPr lvl="2"/>
            <a:r>
              <a:rPr lang="en-US" dirty="0" smtClean="0"/>
              <a:t>Boats with a fixed propeller use a rudder to direct the flow of water</a:t>
            </a:r>
          </a:p>
          <a:p>
            <a:pPr lvl="2"/>
            <a:r>
              <a:rPr lang="en-US" dirty="0" smtClean="0"/>
              <a:t>Water flowing over the rudder creates lift (sideways force) and turns the boat</a:t>
            </a:r>
          </a:p>
          <a:p>
            <a:pPr lvl="2"/>
            <a:r>
              <a:rPr lang="en-US" dirty="0" smtClean="0"/>
              <a:t>No water flowing over the rudder = no steerage</a:t>
            </a:r>
          </a:p>
          <a:p>
            <a:pPr lvl="1"/>
            <a:r>
              <a:rPr lang="en-US" dirty="0" smtClean="0"/>
              <a:t>Pivot Point  </a:t>
            </a:r>
            <a:r>
              <a:rPr lang="en-US" sz="1500" i="1" dirty="0" smtClean="0"/>
              <a:t>p.44</a:t>
            </a:r>
          </a:p>
          <a:p>
            <a:pPr lvl="2"/>
            <a:r>
              <a:rPr lang="en-US" dirty="0" smtClean="0"/>
              <a:t>In forward, a boats pivot point is located 25% to 40% aft from the bow</a:t>
            </a:r>
          </a:p>
          <a:p>
            <a:pPr lvl="2"/>
            <a:r>
              <a:rPr lang="en-US" dirty="0" smtClean="0"/>
              <a:t>Always steer the pivot point along the path you want to steer!</a:t>
            </a:r>
          </a:p>
          <a:p>
            <a:pPr lvl="2"/>
            <a:r>
              <a:rPr lang="en-US" dirty="0" smtClean="0"/>
              <a:t>Where is the pivot point on a boat in reverse?</a:t>
            </a:r>
          </a:p>
        </p:txBody>
      </p:sp>
    </p:spTree>
    <p:extLst>
      <p:ext uri="{BB962C8B-B14F-4D97-AF65-F5344CB8AC3E}">
        <p14:creationId xmlns:p14="http://schemas.microsoft.com/office/powerpoint/2010/main" val="13336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Maneuvering Concepts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hulls behave like displacement hulls at low speed</a:t>
            </a:r>
          </a:p>
          <a:p>
            <a:r>
              <a:rPr lang="en-US" dirty="0" smtClean="0"/>
              <a:t>At a certain speed, the hull goes through a transition stage called semi-displacement as it climbs the face of its bow wave  </a:t>
            </a:r>
            <a:r>
              <a:rPr lang="en-US" sz="1600" i="1" dirty="0" smtClean="0"/>
              <a:t>p.47</a:t>
            </a:r>
          </a:p>
          <a:p>
            <a:r>
              <a:rPr lang="en-US" dirty="0" smtClean="0"/>
              <a:t>Once the boat moves over the top of its bow wave, it levels off and begins to plane</a:t>
            </a:r>
          </a:p>
          <a:p>
            <a:pPr lvl="1"/>
            <a:r>
              <a:rPr lang="en-US" dirty="0" smtClean="0"/>
              <a:t>Where is the most optimum fuel consumption for a </a:t>
            </a:r>
            <a:r>
              <a:rPr lang="en-US" dirty="0" err="1" smtClean="0"/>
              <a:t>planing</a:t>
            </a:r>
            <a:r>
              <a:rPr lang="en-US" dirty="0" smtClean="0"/>
              <a:t> hull?</a:t>
            </a:r>
          </a:p>
          <a:p>
            <a:pPr lvl="2"/>
            <a:r>
              <a:rPr lang="en-US" dirty="0" smtClean="0"/>
              <a:t>Just as the boat has come comfortably on a plane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Semi-displac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1652" y="198120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Safety Equipment  </a:t>
            </a:r>
            <a:r>
              <a:rPr lang="en-US" sz="2000" dirty="0" smtClean="0">
                <a:solidFill>
                  <a:schemeClr val="bg1"/>
                </a:solidFill>
              </a:rPr>
              <a:t>SPR  </a:t>
            </a:r>
            <a:r>
              <a:rPr lang="en-US" sz="2000" i="1" dirty="0" smtClean="0">
                <a:solidFill>
                  <a:schemeClr val="bg1"/>
                </a:solidFill>
              </a:rPr>
              <a:t>p.83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PFDs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Five types of PFDs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Type I – Offshore Life jacket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22 lbs of buoyancy for adults / 11 lbs for children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Will turn unconscious person face-up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Type II – Near-Shore Life Vest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Min. of 15.5 lbs for adults / 11 lbs for children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Will turn </a:t>
            </a:r>
            <a:r>
              <a:rPr lang="en-US" i="1" dirty="0" smtClean="0">
                <a:solidFill>
                  <a:schemeClr val="bg1"/>
                </a:solidFill>
              </a:rPr>
              <a:t>some</a:t>
            </a:r>
            <a:r>
              <a:rPr lang="en-US" dirty="0" smtClean="0">
                <a:solidFill>
                  <a:schemeClr val="bg1"/>
                </a:solidFill>
              </a:rPr>
              <a:t> unconscious people face-up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Type III – Flotation Aid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Buoyancy the same as Type II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Will not turn unconscious person face-up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Most common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Type IV – </a:t>
            </a:r>
            <a:r>
              <a:rPr lang="en-US" dirty="0" err="1" smtClean="0">
                <a:solidFill>
                  <a:schemeClr val="bg1"/>
                </a:solidFill>
              </a:rPr>
              <a:t>Throwable</a:t>
            </a:r>
            <a:r>
              <a:rPr lang="en-US" dirty="0" smtClean="0">
                <a:solidFill>
                  <a:schemeClr val="bg1"/>
                </a:solidFill>
              </a:rPr>
              <a:t> Device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Type V – Special use Devices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Inflatable vests, etc.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No inherent buoyancy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Must be worn!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Picture 4" descr="Type 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200400"/>
            <a:ext cx="2571034" cy="3419475"/>
          </a:xfrm>
          <a:prstGeom prst="rect">
            <a:avLst/>
          </a:prstGeom>
        </p:spPr>
      </p:pic>
      <p:pic>
        <p:nvPicPr>
          <p:cNvPr id="6" name="Picture 5" descr="Type 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886200"/>
            <a:ext cx="3924300" cy="2762707"/>
          </a:xfrm>
          <a:prstGeom prst="rect">
            <a:avLst/>
          </a:prstGeom>
        </p:spPr>
      </p:pic>
      <p:pic>
        <p:nvPicPr>
          <p:cNvPr id="7" name="Picture 6" descr="Type I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838200"/>
            <a:ext cx="2371732" cy="2934172"/>
          </a:xfrm>
          <a:prstGeom prst="rect">
            <a:avLst/>
          </a:prstGeom>
        </p:spPr>
      </p:pic>
      <p:pic>
        <p:nvPicPr>
          <p:cNvPr id="8" name="Picture 7" descr="Type IV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1524000"/>
            <a:ext cx="3325539" cy="2642209"/>
          </a:xfrm>
          <a:prstGeom prst="rect">
            <a:avLst/>
          </a:prstGeom>
        </p:spPr>
      </p:pic>
      <p:pic>
        <p:nvPicPr>
          <p:cNvPr id="9" name="Picture 8" descr="Type 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1143000"/>
            <a:ext cx="3171825" cy="38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Safety Equipment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PFDs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Proper use of PFDs is integral!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Should fit snugly but still allow movement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If you can pull it up around your head on land, the same thing will happen in the water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Any PFD with a tear or hole in it is no longer Coast Guard approved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" name="Picture 9" descr="funny life jac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733800"/>
            <a:ext cx="5715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Safety Equipment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Federal</a:t>
            </a:r>
            <a:r>
              <a:rPr lang="en-US" dirty="0" smtClean="0">
                <a:solidFill>
                  <a:schemeClr val="bg1"/>
                </a:solidFill>
              </a:rPr>
              <a:t> Requirements for boats under 26ft</a:t>
            </a:r>
          </a:p>
          <a:p>
            <a:pPr>
              <a:buNone/>
            </a:pPr>
            <a:endParaRPr lang="en-US" sz="2100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One life jacket for each person on board.  Must be readily available.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Children under 13 MUST wear a lifejacket while underway (on any size vessel) unless below decks or in an enclosed cabin</a:t>
            </a:r>
          </a:p>
          <a:p>
            <a:pPr lvl="2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Over 16ft – one Type IV </a:t>
            </a:r>
            <a:r>
              <a:rPr lang="en-US" dirty="0" err="1" smtClean="0">
                <a:solidFill>
                  <a:schemeClr val="bg1"/>
                </a:solidFill>
              </a:rPr>
              <a:t>throwable</a:t>
            </a:r>
            <a:r>
              <a:rPr lang="en-US" dirty="0" smtClean="0">
                <a:solidFill>
                  <a:schemeClr val="bg1"/>
                </a:solidFill>
              </a:rPr>
              <a:t> device </a:t>
            </a:r>
          </a:p>
          <a:p>
            <a:pPr lvl="1">
              <a:buNone/>
            </a:pPr>
            <a:endParaRPr lang="en-US" sz="2100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Sound producing device  </a:t>
            </a:r>
            <a:r>
              <a:rPr lang="en-US" sz="1800" i="1" dirty="0" smtClean="0">
                <a:solidFill>
                  <a:schemeClr val="bg1"/>
                </a:solidFill>
              </a:rPr>
              <a:t>p.85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Air horn, whistle, manual horn, etc.</a:t>
            </a:r>
          </a:p>
          <a:p>
            <a:pPr lvl="2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Fire extinguisher  </a:t>
            </a:r>
            <a:r>
              <a:rPr lang="en-US" sz="1800" i="1" dirty="0" smtClean="0">
                <a:solidFill>
                  <a:schemeClr val="bg1"/>
                </a:solidFill>
              </a:rPr>
              <a:t>p.85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Under 26ft – one B-I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A – combustible material   (wood)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B – flammable liquids   (gas)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C – electrical   (wiring)  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D – combustible metals   (magnesium)</a:t>
            </a:r>
          </a:p>
          <a:p>
            <a:pPr lvl="3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Under 16ft - Visual distress signals if used at night  </a:t>
            </a:r>
            <a:r>
              <a:rPr lang="en-US" sz="1800" i="1" dirty="0" smtClean="0">
                <a:solidFill>
                  <a:schemeClr val="bg1"/>
                </a:solidFill>
              </a:rPr>
              <a:t>p.84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16ft  up – MUST carry approved day/night visual distress signals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2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Safety Equipment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Recommended</a:t>
            </a:r>
            <a:r>
              <a:rPr lang="en-US" dirty="0" smtClean="0">
                <a:solidFill>
                  <a:schemeClr val="bg1"/>
                </a:solidFill>
              </a:rPr>
              <a:t> Requirements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Anchor + rode</a:t>
            </a:r>
          </a:p>
          <a:p>
            <a:pPr lvl="2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VHF Radio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Knife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First Aid Kit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Spare parts / tool kit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Oars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Hand bilge pump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Tow line / spare line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7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Safety Equipment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Rescue Gear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Boat hook</a:t>
            </a:r>
          </a:p>
          <a:p>
            <a:pPr lvl="2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Throw line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Bridle for towing + tow line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Spare boat parts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Line, shackles, pins, blocks, sail tape, etc.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Registration Information  </a:t>
            </a:r>
            <a:r>
              <a:rPr lang="en-US" sz="2000" i="1" dirty="0" smtClean="0">
                <a:solidFill>
                  <a:schemeClr val="bg1"/>
                </a:solidFill>
              </a:rPr>
              <a:t>p.82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Hull Identification Number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Registration numbers and form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Boat must be registered in its state of principal use or federally documented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‘IL’ numbers must be displayed on each side of the bow in letters at least 3” high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Registration must be aboard vessel at all times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Max capacity plate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Displays maximum weight and # of passengers (# of passengers takes precedence)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Displays maximum  horsepower engine (on outboard)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Displays maximum weight capacity of all passengers, engine and gear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Capacity equation:  L x B / 15</a:t>
            </a:r>
          </a:p>
        </p:txBody>
      </p:sp>
    </p:spTree>
    <p:extLst>
      <p:ext uri="{BB962C8B-B14F-4D97-AF65-F5344CB8AC3E}">
        <p14:creationId xmlns:p14="http://schemas.microsoft.com/office/powerpoint/2010/main" val="379399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Hull Types and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b="1" dirty="0" smtClean="0"/>
              <a:t>Flat Hulls    </a:t>
            </a:r>
            <a:r>
              <a:rPr lang="en-US" sz="1600" b="1" dirty="0" smtClean="0"/>
              <a:t>[</a:t>
            </a:r>
            <a:r>
              <a:rPr lang="en-US" sz="1600" b="1" dirty="0" err="1" smtClean="0"/>
              <a:t>planing</a:t>
            </a:r>
            <a:r>
              <a:rPr lang="en-US" sz="1600" b="1" dirty="0" smtClean="0"/>
              <a:t>]	</a:t>
            </a:r>
            <a:r>
              <a:rPr lang="en-US" sz="1600" dirty="0" smtClean="0"/>
              <a:t>SPR </a:t>
            </a:r>
            <a:r>
              <a:rPr lang="en-US" sz="1600" i="1" dirty="0" smtClean="0"/>
              <a:t>p.4</a:t>
            </a:r>
          </a:p>
          <a:p>
            <a:pPr lvl="1"/>
            <a:r>
              <a:rPr lang="en-US" dirty="0" smtClean="0"/>
              <a:t>Easily get on a plane at high speeds</a:t>
            </a:r>
          </a:p>
          <a:p>
            <a:pPr lvl="1"/>
            <a:r>
              <a:rPr lang="en-US" dirty="0" smtClean="0"/>
              <a:t>Designed for calm, flat water</a:t>
            </a:r>
          </a:p>
          <a:p>
            <a:pPr lvl="1"/>
            <a:r>
              <a:rPr lang="en-US" dirty="0" smtClean="0"/>
              <a:t>Not very stable</a:t>
            </a:r>
          </a:p>
          <a:p>
            <a:pPr lvl="1"/>
            <a:r>
              <a:rPr lang="en-US" dirty="0" smtClean="0"/>
              <a:t>Excessive slide when maneuvering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124200"/>
            <a:ext cx="2514599" cy="33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40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State Specific Info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Marine Heads: </a:t>
            </a:r>
            <a:r>
              <a:rPr lang="en-US" dirty="0" smtClean="0">
                <a:solidFill>
                  <a:schemeClr val="bg1"/>
                </a:solidFill>
              </a:rPr>
              <a:t>No </a:t>
            </a:r>
            <a:r>
              <a:rPr lang="en-US" dirty="0">
                <a:solidFill>
                  <a:schemeClr val="bg1"/>
                </a:solidFill>
              </a:rPr>
              <a:t>marine head (toilet) on any </a:t>
            </a:r>
            <a:r>
              <a:rPr lang="en-US" dirty="0" smtClean="0">
                <a:solidFill>
                  <a:schemeClr val="bg1"/>
                </a:solidFill>
              </a:rPr>
              <a:t>watercraft used </a:t>
            </a:r>
            <a:r>
              <a:rPr lang="en-US" dirty="0">
                <a:solidFill>
                  <a:schemeClr val="bg1"/>
                </a:solidFill>
              </a:rPr>
              <a:t>upon waters of this state may be so constructed and operated as </a:t>
            </a:r>
            <a:r>
              <a:rPr lang="en-US" dirty="0" smtClean="0">
                <a:solidFill>
                  <a:schemeClr val="bg1"/>
                </a:solidFill>
              </a:rPr>
              <a:t>to permit </a:t>
            </a:r>
            <a:r>
              <a:rPr lang="en-US" dirty="0">
                <a:solidFill>
                  <a:schemeClr val="bg1"/>
                </a:solidFill>
              </a:rPr>
              <a:t>the discharge of any sewage into the waters directly or indirectly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Battery Covers: </a:t>
            </a:r>
            <a:r>
              <a:rPr lang="en-US" dirty="0">
                <a:solidFill>
                  <a:schemeClr val="bg1"/>
                </a:solidFill>
              </a:rPr>
              <a:t>Storage batteries shall be provided with suitable </a:t>
            </a:r>
            <a:r>
              <a:rPr lang="en-US" dirty="0" smtClean="0">
                <a:solidFill>
                  <a:schemeClr val="bg1"/>
                </a:solidFill>
              </a:rPr>
              <a:t>supports and </a:t>
            </a:r>
            <a:r>
              <a:rPr lang="en-US" dirty="0">
                <a:solidFill>
                  <a:schemeClr val="bg1"/>
                </a:solidFill>
              </a:rPr>
              <a:t>secured against shifting. Batteries shall be equipped with </a:t>
            </a:r>
            <a:r>
              <a:rPr lang="en-US" dirty="0" smtClean="0">
                <a:solidFill>
                  <a:schemeClr val="bg1"/>
                </a:solidFill>
              </a:rPr>
              <a:t>nonconductive shielding </a:t>
            </a:r>
            <a:r>
              <a:rPr lang="en-US" dirty="0">
                <a:solidFill>
                  <a:schemeClr val="bg1"/>
                </a:solidFill>
              </a:rPr>
              <a:t>means to prevent accidental shorting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Unlawful Operation at Night: </a:t>
            </a:r>
            <a:r>
              <a:rPr lang="en-US" dirty="0">
                <a:solidFill>
                  <a:schemeClr val="bg1"/>
                </a:solidFill>
              </a:rPr>
              <a:t>No person shall operate a personal </a:t>
            </a:r>
            <a:r>
              <a:rPr lang="en-US" dirty="0" smtClean="0">
                <a:solidFill>
                  <a:schemeClr val="bg1"/>
                </a:solidFill>
              </a:rPr>
              <a:t>watercraft or </a:t>
            </a:r>
            <a:r>
              <a:rPr lang="en-US" dirty="0">
                <a:solidFill>
                  <a:schemeClr val="bg1"/>
                </a:solidFill>
              </a:rPr>
              <a:t>a specialty prop craft between the hours of sunset and sunrise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Age of Operator: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1</a:t>
            </a:r>
            <a:r>
              <a:rPr lang="en-US" dirty="0">
                <a:solidFill>
                  <a:schemeClr val="bg1"/>
                </a:solidFill>
              </a:rPr>
              <a:t>. No person under 10 years of age may operate a motor boat.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2</a:t>
            </a:r>
            <a:r>
              <a:rPr lang="en-US" dirty="0">
                <a:solidFill>
                  <a:schemeClr val="bg1"/>
                </a:solidFill>
              </a:rPr>
              <a:t>. Persons at least 10 years of age and less than 12 years of age </a:t>
            </a:r>
            <a:r>
              <a:rPr lang="en-US" dirty="0" smtClean="0">
                <a:solidFill>
                  <a:schemeClr val="bg1"/>
                </a:solidFill>
              </a:rPr>
              <a:t>may 	    	    operate 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chemeClr val="bg1"/>
                </a:solidFill>
              </a:rPr>
              <a:t>motorboat </a:t>
            </a:r>
            <a:r>
              <a:rPr lang="en-US" dirty="0">
                <a:solidFill>
                  <a:schemeClr val="bg1"/>
                </a:solidFill>
              </a:rPr>
              <a:t>only if: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a</a:t>
            </a:r>
            <a:r>
              <a:rPr lang="en-US" dirty="0">
                <a:solidFill>
                  <a:schemeClr val="bg1"/>
                </a:solidFill>
              </a:rPr>
              <a:t>. they are accompanied on the motorboat and under the </a:t>
            </a:r>
            <a:r>
              <a:rPr lang="en-US" dirty="0" smtClean="0">
                <a:solidFill>
                  <a:schemeClr val="bg1"/>
                </a:solidFill>
              </a:rPr>
              <a:t>direct 		    control of </a:t>
            </a:r>
            <a:r>
              <a:rPr lang="en-US" dirty="0">
                <a:solidFill>
                  <a:schemeClr val="bg1"/>
                </a:solidFill>
              </a:rPr>
              <a:t>a parent or guardian, or a person at least 18 years </a:t>
            </a:r>
            <a:r>
              <a:rPr lang="en-US" dirty="0" smtClean="0">
                <a:solidFill>
                  <a:schemeClr val="bg1"/>
                </a:solidFill>
              </a:rPr>
              <a:t>of 		    age </a:t>
            </a:r>
            <a:r>
              <a:rPr lang="en-US" dirty="0">
                <a:solidFill>
                  <a:schemeClr val="bg1"/>
                </a:solidFill>
              </a:rPr>
              <a:t>designated by </a:t>
            </a: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parent or </a:t>
            </a:r>
            <a:r>
              <a:rPr lang="en-US" dirty="0" smtClean="0">
                <a:solidFill>
                  <a:schemeClr val="bg1"/>
                </a:solidFill>
              </a:rPr>
              <a:t>guardian.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. Persons at least 12 years of age and less than 18 years of age </a:t>
            </a:r>
            <a:r>
              <a:rPr lang="en-US" dirty="0" smtClean="0">
                <a:solidFill>
                  <a:schemeClr val="bg1"/>
                </a:solidFill>
              </a:rPr>
              <a:t>may 		    operate 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chemeClr val="bg1"/>
                </a:solidFill>
              </a:rPr>
              <a:t>motorboat </a:t>
            </a:r>
            <a:r>
              <a:rPr lang="en-US" dirty="0">
                <a:solidFill>
                  <a:schemeClr val="bg1"/>
                </a:solidFill>
              </a:rPr>
              <a:t>only if: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a</a:t>
            </a:r>
            <a:r>
              <a:rPr lang="en-US" dirty="0">
                <a:solidFill>
                  <a:schemeClr val="bg1"/>
                </a:solidFill>
              </a:rPr>
              <a:t>. they are accompanied on the motorboat and under the direct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    control </a:t>
            </a:r>
            <a:r>
              <a:rPr lang="en-US" dirty="0">
                <a:solidFill>
                  <a:schemeClr val="bg1"/>
                </a:solidFill>
              </a:rPr>
              <a:t>of a parent or guardian 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b</a:t>
            </a:r>
            <a:r>
              <a:rPr lang="en-US" dirty="0">
                <a:solidFill>
                  <a:schemeClr val="bg1"/>
                </a:solidFill>
              </a:rPr>
              <a:t>. a person at least 18 years of age designated by a parent </a:t>
            </a:r>
            <a:r>
              <a:rPr lang="en-US" dirty="0" smtClean="0">
                <a:solidFill>
                  <a:schemeClr val="bg1"/>
                </a:solidFill>
              </a:rPr>
              <a:t>or 			    guardian </a:t>
            </a:r>
            <a:r>
              <a:rPr lang="en-US" dirty="0">
                <a:solidFill>
                  <a:schemeClr val="bg1"/>
                </a:solidFill>
              </a:rPr>
              <a:t>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c</a:t>
            </a:r>
            <a:r>
              <a:rPr lang="en-US" dirty="0">
                <a:solidFill>
                  <a:schemeClr val="bg1"/>
                </a:solidFill>
              </a:rPr>
              <a:t>. such motorboat operator is in possession of a Boating </a:t>
            </a:r>
            <a:r>
              <a:rPr lang="en-US" dirty="0" smtClean="0">
                <a:solidFill>
                  <a:schemeClr val="bg1"/>
                </a:solidFill>
              </a:rPr>
              <a:t>Safety 			    Certificate issued </a:t>
            </a:r>
            <a:r>
              <a:rPr lang="en-US" dirty="0">
                <a:solidFill>
                  <a:schemeClr val="bg1"/>
                </a:solidFill>
              </a:rPr>
              <a:t>by the Department of Natural </a:t>
            </a:r>
            <a:r>
              <a:rPr lang="en-US" dirty="0" smtClean="0">
                <a:solidFill>
                  <a:schemeClr val="bg1"/>
                </a:solidFill>
              </a:rPr>
              <a:t>Resources, 			    Division </a:t>
            </a:r>
            <a:r>
              <a:rPr lang="en-US" dirty="0">
                <a:solidFill>
                  <a:schemeClr val="bg1"/>
                </a:solidFill>
              </a:rPr>
              <a:t>of Education or a </a:t>
            </a:r>
            <a:r>
              <a:rPr lang="en-US" dirty="0" smtClean="0">
                <a:solidFill>
                  <a:schemeClr val="bg1"/>
                </a:solidFill>
              </a:rPr>
              <a:t>valid </a:t>
            </a:r>
            <a:r>
              <a:rPr lang="en-US" dirty="0">
                <a:solidFill>
                  <a:schemeClr val="bg1"/>
                </a:solidFill>
              </a:rPr>
              <a:t>certificate issued by </a:t>
            </a:r>
            <a:r>
              <a:rPr lang="en-US" dirty="0" smtClean="0">
                <a:solidFill>
                  <a:schemeClr val="bg1"/>
                </a:solidFill>
              </a:rPr>
              <a:t>another 			    state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province of the Dominion of </a:t>
            </a:r>
            <a:r>
              <a:rPr lang="en-US" dirty="0" smtClean="0">
                <a:solidFill>
                  <a:schemeClr val="bg1"/>
                </a:solidFill>
              </a:rPr>
              <a:t>Canada</a:t>
            </a:r>
            <a:r>
              <a:rPr lang="en-US" dirty="0">
                <a:solidFill>
                  <a:schemeClr val="bg1"/>
                </a:solidFill>
              </a:rPr>
              <a:t>, the United </a:t>
            </a:r>
            <a:r>
              <a:rPr lang="en-US" dirty="0" smtClean="0">
                <a:solidFill>
                  <a:schemeClr val="bg1"/>
                </a:solidFill>
              </a:rPr>
              <a:t>States 		    Coast Guard Auxiliary or the United States Power Squadron.</a:t>
            </a:r>
          </a:p>
        </p:txBody>
      </p:sp>
    </p:spTree>
    <p:extLst>
      <p:ext uri="{BB962C8B-B14F-4D97-AF65-F5344CB8AC3E}">
        <p14:creationId xmlns:p14="http://schemas.microsoft.com/office/powerpoint/2010/main" val="32496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Engine Information  </a:t>
            </a:r>
            <a:r>
              <a:rPr lang="en-US" sz="2000" i="1" dirty="0" smtClean="0"/>
              <a:t>SPR p.13</a:t>
            </a:r>
            <a:endParaRPr lang="en-US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Outboards</a:t>
            </a:r>
          </a:p>
          <a:p>
            <a:pPr lvl="1"/>
            <a:r>
              <a:rPr lang="en-US" dirty="0" smtClean="0"/>
              <a:t>Engine mounted on transom of boat</a:t>
            </a:r>
          </a:p>
          <a:p>
            <a:pPr lvl="1"/>
            <a:r>
              <a:rPr lang="en-US" dirty="0" smtClean="0"/>
              <a:t>2hp – 350+ hp</a:t>
            </a:r>
          </a:p>
          <a:p>
            <a:pPr lvl="1"/>
            <a:r>
              <a:rPr lang="en-US" dirty="0" smtClean="0"/>
              <a:t>2-stroke or 4-stroke </a:t>
            </a:r>
          </a:p>
          <a:p>
            <a:pPr lvl="2"/>
            <a:r>
              <a:rPr lang="en-US" dirty="0" smtClean="0"/>
              <a:t>2-strokes fire once every revolution of the crankshaft</a:t>
            </a:r>
          </a:p>
          <a:p>
            <a:pPr lvl="4"/>
            <a:r>
              <a:rPr lang="en-US" dirty="0" smtClean="0"/>
              <a:t>Power / intake-exhaust; compression</a:t>
            </a:r>
          </a:p>
          <a:p>
            <a:pPr lvl="2"/>
            <a:r>
              <a:rPr lang="en-US" dirty="0" smtClean="0"/>
              <a:t>4-strokes fire once every 2 revolutions of the crankshaft</a:t>
            </a:r>
          </a:p>
          <a:p>
            <a:pPr lvl="4"/>
            <a:r>
              <a:rPr lang="en-US" dirty="0" smtClean="0"/>
              <a:t>Intake – compression – power - exhaust</a:t>
            </a:r>
          </a:p>
          <a:p>
            <a:pPr lvl="3">
              <a:buNone/>
            </a:pPr>
            <a:endParaRPr lang="en-US" dirty="0" smtClean="0"/>
          </a:p>
          <a:p>
            <a:pPr lvl="2"/>
            <a:r>
              <a:rPr lang="en-US" dirty="0" smtClean="0"/>
              <a:t>2-strokes use a gas/oil mixture</a:t>
            </a:r>
          </a:p>
          <a:p>
            <a:pPr lvl="2"/>
            <a:r>
              <a:rPr lang="en-US" dirty="0" smtClean="0"/>
              <a:t>4-strokes use straight gas (oil is in the crankcase)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Traditional 2-strokes are becoming obsolete</a:t>
            </a:r>
          </a:p>
          <a:p>
            <a:pPr lvl="3"/>
            <a:r>
              <a:rPr lang="en-US" dirty="0" smtClean="0"/>
              <a:t>Bad for the environment</a:t>
            </a:r>
          </a:p>
          <a:p>
            <a:pPr lvl="3"/>
            <a:r>
              <a:rPr lang="en-US" dirty="0" smtClean="0"/>
              <a:t>Less fuel efficient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26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Engine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Outboards</a:t>
            </a:r>
          </a:p>
          <a:p>
            <a:pPr lvl="1"/>
            <a:r>
              <a:rPr lang="en-US" dirty="0" smtClean="0"/>
              <a:t>Variable shaft lengths</a:t>
            </a:r>
          </a:p>
          <a:p>
            <a:pPr lvl="1"/>
            <a:r>
              <a:rPr lang="en-US" dirty="0" smtClean="0"/>
              <a:t>Can be tilted all the way up or removed for storage</a:t>
            </a:r>
          </a:p>
          <a:p>
            <a:pPr lvl="2"/>
            <a:endParaRPr lang="en-US" dirty="0" smtClean="0"/>
          </a:p>
        </p:txBody>
      </p:sp>
      <p:pic>
        <p:nvPicPr>
          <p:cNvPr id="5" name="Picture 4" descr="Outboard eng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999" y="2514600"/>
            <a:ext cx="5233987" cy="39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Engine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Parts of an outboard engine  </a:t>
            </a:r>
            <a:r>
              <a:rPr lang="en-US" sz="1400" i="1" dirty="0" smtClean="0"/>
              <a:t>SPR p.14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25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Engine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Inboards  </a:t>
            </a:r>
            <a:r>
              <a:rPr lang="en-US" sz="1800" i="1" dirty="0" smtClean="0"/>
              <a:t>SPR p.20  and p.41</a:t>
            </a:r>
          </a:p>
          <a:p>
            <a:pPr lvl="1"/>
            <a:r>
              <a:rPr lang="en-US" dirty="0" smtClean="0"/>
              <a:t>Engine mounted inside boat</a:t>
            </a:r>
          </a:p>
          <a:p>
            <a:pPr lvl="1"/>
            <a:r>
              <a:rPr lang="en-US" dirty="0" smtClean="0"/>
              <a:t>Gasoline or diesel</a:t>
            </a:r>
          </a:p>
          <a:p>
            <a:pPr lvl="2"/>
            <a:r>
              <a:rPr lang="en-US" dirty="0" smtClean="0"/>
              <a:t>Diesel is safer than gas – less risk for fire</a:t>
            </a:r>
          </a:p>
          <a:p>
            <a:pPr lvl="2"/>
            <a:r>
              <a:rPr lang="en-US" dirty="0" smtClean="0"/>
              <a:t>Gas inboards MUST have a backfire flame arrestor</a:t>
            </a:r>
          </a:p>
          <a:p>
            <a:pPr lvl="1"/>
            <a:r>
              <a:rPr lang="en-US" dirty="0" smtClean="0"/>
              <a:t>3 types of drive options:</a:t>
            </a:r>
          </a:p>
          <a:p>
            <a:pPr lvl="2"/>
            <a:r>
              <a:rPr lang="en-US" dirty="0" smtClean="0"/>
              <a:t>Fixed propeller drives</a:t>
            </a:r>
          </a:p>
          <a:p>
            <a:pPr lvl="3"/>
            <a:r>
              <a:rPr lang="en-US" dirty="0" smtClean="0"/>
              <a:t>Prop shaft passes through bottom of boat</a:t>
            </a:r>
          </a:p>
          <a:p>
            <a:pPr lvl="3"/>
            <a:r>
              <a:rPr lang="en-US" dirty="0" smtClean="0"/>
              <a:t>Steered by a rudder</a:t>
            </a:r>
          </a:p>
          <a:p>
            <a:pPr lvl="2"/>
            <a:r>
              <a:rPr lang="en-US" dirty="0" smtClean="0"/>
              <a:t>Stern drive  (I/O)</a:t>
            </a:r>
          </a:p>
          <a:p>
            <a:pPr lvl="3"/>
            <a:r>
              <a:rPr lang="en-US" dirty="0" smtClean="0"/>
              <a:t>Engine mounted inside and the power train goes through transom to the stern drive</a:t>
            </a:r>
          </a:p>
          <a:p>
            <a:pPr lvl="3"/>
            <a:r>
              <a:rPr lang="en-US" dirty="0" smtClean="0"/>
              <a:t>Stern drive has tilt and trim similar to an outboard</a:t>
            </a:r>
          </a:p>
          <a:p>
            <a:pPr lvl="2"/>
            <a:r>
              <a:rPr lang="en-US" dirty="0" smtClean="0"/>
              <a:t>Jet drive</a:t>
            </a:r>
          </a:p>
          <a:p>
            <a:pPr lvl="3"/>
            <a:r>
              <a:rPr lang="en-US" dirty="0" smtClean="0"/>
              <a:t>Impeller accelerates water through a nozzle to produce propulsive thrust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6" name="Picture 5" descr="Fixed prope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484833"/>
            <a:ext cx="2895600" cy="4482389"/>
          </a:xfrm>
          <a:prstGeom prst="rect">
            <a:avLst/>
          </a:prstGeom>
        </p:spPr>
      </p:pic>
      <p:pic>
        <p:nvPicPr>
          <p:cNvPr id="7" name="Picture 6" descr="Fixed propell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057400"/>
            <a:ext cx="4153846" cy="3112209"/>
          </a:xfrm>
          <a:prstGeom prst="rect">
            <a:avLst/>
          </a:prstGeom>
        </p:spPr>
      </p:pic>
      <p:pic>
        <p:nvPicPr>
          <p:cNvPr id="8" name="Picture 7" descr="inboard-Outbo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905000"/>
            <a:ext cx="6084704" cy="3762375"/>
          </a:xfrm>
          <a:prstGeom prst="rect">
            <a:avLst/>
          </a:prstGeom>
        </p:spPr>
      </p:pic>
      <p:pic>
        <p:nvPicPr>
          <p:cNvPr id="9" name="Picture 8" descr="jet driv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1514094"/>
            <a:ext cx="4648200" cy="39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Engine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Proper fueling procedures  </a:t>
            </a:r>
            <a:r>
              <a:rPr lang="en-US" sz="1400" dirty="0" smtClean="0"/>
              <a:t>SPR p.18 &amp; 25</a:t>
            </a:r>
          </a:p>
          <a:p>
            <a:endParaRPr lang="en-US" dirty="0" smtClean="0"/>
          </a:p>
          <a:p>
            <a:r>
              <a:rPr lang="en-US" dirty="0" smtClean="0"/>
              <a:t>Common fueling mistakes</a:t>
            </a:r>
          </a:p>
          <a:p>
            <a:pPr lvl="1"/>
            <a:r>
              <a:rPr lang="en-US" dirty="0" smtClean="0"/>
              <a:t>Forget to vent the jerry can</a:t>
            </a:r>
          </a:p>
          <a:p>
            <a:pPr lvl="1"/>
            <a:r>
              <a:rPr lang="en-US" dirty="0" smtClean="0"/>
              <a:t>Nozzle not tightly attached to jerry can</a:t>
            </a:r>
          </a:p>
          <a:p>
            <a:pPr lvl="1"/>
            <a:r>
              <a:rPr lang="en-US" dirty="0" smtClean="0"/>
              <a:t>Overfilling</a:t>
            </a:r>
          </a:p>
          <a:p>
            <a:pPr lvl="1"/>
            <a:r>
              <a:rPr lang="en-US" dirty="0" smtClean="0"/>
              <a:t>Pouring one tank straight into another without a funnel or nozzle</a:t>
            </a:r>
          </a:p>
          <a:p>
            <a:pPr lvl="1"/>
            <a:r>
              <a:rPr lang="en-US" dirty="0" smtClean="0"/>
              <a:t>Pouring fuel into a deck fill that is NOT for fuel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00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Engine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Proper start-up procedures for gas engines  </a:t>
            </a:r>
            <a:r>
              <a:rPr lang="en-US" sz="1400" i="1" dirty="0" smtClean="0"/>
              <a:t>SPR p.16 &amp; 21</a:t>
            </a:r>
          </a:p>
          <a:p>
            <a:pPr lvl="1"/>
            <a:r>
              <a:rPr lang="en-US" dirty="0" smtClean="0"/>
              <a:t>Inspect all hoses and wires</a:t>
            </a:r>
          </a:p>
          <a:p>
            <a:pPr lvl="1"/>
            <a:r>
              <a:rPr lang="en-US" dirty="0" smtClean="0"/>
              <a:t>Check fuel, oil and transmission fluid levels</a:t>
            </a:r>
          </a:p>
          <a:p>
            <a:pPr lvl="1"/>
            <a:r>
              <a:rPr lang="en-US" dirty="0" smtClean="0"/>
              <a:t>Run blower for </a:t>
            </a:r>
            <a:r>
              <a:rPr lang="en-US" dirty="0" smtClean="0"/>
              <a:t>4 </a:t>
            </a:r>
            <a:r>
              <a:rPr lang="en-US" dirty="0" smtClean="0"/>
              <a:t>min (inboards)</a:t>
            </a:r>
          </a:p>
          <a:p>
            <a:pPr lvl="1"/>
            <a:r>
              <a:rPr lang="en-US" dirty="0" smtClean="0"/>
              <a:t>Lower engine into water (outboards and I/Os)</a:t>
            </a:r>
          </a:p>
          <a:p>
            <a:pPr lvl="1"/>
            <a:r>
              <a:rPr lang="en-US" dirty="0" smtClean="0"/>
              <a:t>Pump fuel primer bulb until firm, open vent</a:t>
            </a:r>
          </a:p>
          <a:p>
            <a:pPr lvl="1"/>
            <a:r>
              <a:rPr lang="en-US" dirty="0" smtClean="0"/>
              <a:t>Ensure that gear shift is in neutral</a:t>
            </a:r>
          </a:p>
          <a:p>
            <a:pPr lvl="1"/>
            <a:r>
              <a:rPr lang="en-US" dirty="0" smtClean="0"/>
              <a:t>Attach stop switch (kill switch)</a:t>
            </a:r>
          </a:p>
          <a:p>
            <a:pPr lvl="1"/>
            <a:r>
              <a:rPr lang="en-US" dirty="0" smtClean="0"/>
              <a:t>Pull cord / turn key to start</a:t>
            </a:r>
          </a:p>
          <a:p>
            <a:pPr lvl="2"/>
            <a:r>
              <a:rPr lang="en-US" dirty="0" smtClean="0"/>
              <a:t>Use choke and adjust idle as needed until running smoothly</a:t>
            </a:r>
          </a:p>
          <a:p>
            <a:pPr lvl="1"/>
            <a:r>
              <a:rPr lang="en-US" dirty="0" smtClean="0"/>
              <a:t>Once running, MAKE SURE THERE IS A STREAM OF WATER FLOWING FROM THE INSPECTION OUTLET</a:t>
            </a:r>
          </a:p>
          <a:p>
            <a:pPr lvl="1"/>
            <a:r>
              <a:rPr lang="en-US" dirty="0" smtClean="0"/>
              <a:t>Check gauges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25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Engine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Gauge Guidelines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Hour Meter</a:t>
            </a:r>
            <a:endParaRPr lang="en-US" dirty="0" smtClean="0"/>
          </a:p>
          <a:p>
            <a:pPr lvl="1"/>
            <a:r>
              <a:rPr lang="en-US" dirty="0" smtClean="0">
                <a:sym typeface="Wingdings" pitchFamily="2" charset="2"/>
              </a:rPr>
              <a:t>Volt Meter –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12+ volts</a:t>
            </a:r>
          </a:p>
          <a:p>
            <a:pPr lvl="1"/>
            <a:r>
              <a:rPr lang="en-US" dirty="0" smtClean="0"/>
              <a:t>Oil Pressure –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MINIMUM of 20 PSI</a:t>
            </a:r>
          </a:p>
          <a:p>
            <a:pPr lvl="1"/>
            <a:r>
              <a:rPr lang="en-US" dirty="0" smtClean="0"/>
              <a:t>RPM –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MAX Idle RPM of 800</a:t>
            </a:r>
          </a:p>
          <a:p>
            <a:pPr lvl="1"/>
            <a:r>
              <a:rPr lang="en-US" dirty="0" smtClean="0"/>
              <a:t>Temperature –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140-160 is normal; 180+ is overheating</a:t>
            </a:r>
          </a:p>
        </p:txBody>
      </p:sp>
      <p:pic>
        <p:nvPicPr>
          <p:cNvPr id="4" name="Picture 3" descr="Boat Certification Pictures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143000"/>
            <a:ext cx="4673600" cy="32766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7924800" y="1143000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81600" y="1219200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629400" y="1066800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flipV="1">
            <a:off x="8001000" y="3886200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flipV="1">
            <a:off x="5181600" y="3962400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Engine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</a:p>
          <a:p>
            <a:pPr lvl="1"/>
            <a:r>
              <a:rPr lang="en-US" u="sng" dirty="0" smtClean="0"/>
              <a:t>Fuel – Spark – Compression!</a:t>
            </a:r>
          </a:p>
          <a:p>
            <a:pPr lvl="1">
              <a:buNone/>
            </a:pPr>
            <a:endParaRPr lang="en-US" sz="1200" dirty="0" smtClean="0"/>
          </a:p>
          <a:p>
            <a:pPr lvl="1"/>
            <a:r>
              <a:rPr lang="en-US" dirty="0" smtClean="0"/>
              <a:t>Nothing happens when you turn the key</a:t>
            </a:r>
          </a:p>
          <a:p>
            <a:pPr lvl="2"/>
            <a:r>
              <a:rPr lang="en-US" dirty="0" smtClean="0"/>
              <a:t>Spark – is the battery dead? Are you in neutral?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Engine turns over but won’t catch</a:t>
            </a:r>
          </a:p>
          <a:p>
            <a:pPr lvl="2"/>
            <a:r>
              <a:rPr lang="en-US" dirty="0" smtClean="0"/>
              <a:t>Fuel – is the engine getting gas? Is there water in the gas? Is the fuel line attached backwards?</a:t>
            </a:r>
          </a:p>
          <a:p>
            <a:pPr lvl="2"/>
            <a:r>
              <a:rPr lang="en-US" dirty="0" smtClean="0"/>
              <a:t>STOP SWITCH!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Engine runs fine at idle but kills when at higher RPM</a:t>
            </a:r>
          </a:p>
          <a:p>
            <a:pPr lvl="2"/>
            <a:r>
              <a:rPr lang="en-US" dirty="0" smtClean="0"/>
              <a:t>Spark – bad spark plug? Loose spark plug lead?</a:t>
            </a:r>
          </a:p>
        </p:txBody>
      </p:sp>
    </p:spTree>
    <p:extLst>
      <p:ext uri="{BB962C8B-B14F-4D97-AF65-F5344CB8AC3E}">
        <p14:creationId xmlns:p14="http://schemas.microsoft.com/office/powerpoint/2010/main" val="29599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Pre-Boarding Preparation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Check weather conditions  </a:t>
            </a:r>
            <a:r>
              <a:rPr lang="en-US" sz="1600" i="1" dirty="0" smtClean="0"/>
              <a:t>SPR p.29</a:t>
            </a:r>
          </a:p>
          <a:p>
            <a:pPr lvl="1"/>
            <a:r>
              <a:rPr lang="en-US" sz="1800" b="1" i="1" dirty="0" smtClean="0"/>
              <a:t>Not just for today but for yesterday and tomorrow!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Internet</a:t>
            </a:r>
          </a:p>
          <a:p>
            <a:pPr lvl="2"/>
            <a:r>
              <a:rPr lang="en-US" dirty="0" smtClean="0"/>
              <a:t>Weather.com</a:t>
            </a:r>
          </a:p>
          <a:p>
            <a:pPr lvl="2"/>
            <a:r>
              <a:rPr lang="en-US" dirty="0" smtClean="0"/>
              <a:t>Sailflow.com</a:t>
            </a:r>
          </a:p>
          <a:p>
            <a:pPr lvl="2"/>
            <a:r>
              <a:rPr lang="en-US" dirty="0" smtClean="0"/>
              <a:t>Intellicast.com</a:t>
            </a:r>
          </a:p>
          <a:p>
            <a:pPr lvl="2"/>
            <a:r>
              <a:rPr lang="en-US" dirty="0" smtClean="0"/>
              <a:t>NOAA.gov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VHF</a:t>
            </a:r>
          </a:p>
          <a:p>
            <a:pPr lvl="2"/>
            <a:r>
              <a:rPr lang="en-US" dirty="0" err="1" smtClean="0"/>
              <a:t>wx</a:t>
            </a:r>
            <a:r>
              <a:rPr lang="en-US" dirty="0" smtClean="0"/>
              <a:t> channels – broadcast continual marine forecasts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06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Hull Types and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b="1" dirty="0" smtClean="0"/>
              <a:t>Deep V    </a:t>
            </a:r>
            <a:r>
              <a:rPr lang="en-US" sz="1600" b="1" dirty="0" smtClean="0"/>
              <a:t>[</a:t>
            </a:r>
            <a:r>
              <a:rPr lang="en-US" sz="1600" b="1" dirty="0" err="1" smtClean="0"/>
              <a:t>planing</a:t>
            </a:r>
            <a:r>
              <a:rPr lang="en-US" sz="1600" b="1" dirty="0" smtClean="0"/>
              <a:t>]		</a:t>
            </a:r>
            <a:r>
              <a:rPr lang="en-US" sz="1600" dirty="0" smtClean="0"/>
              <a:t>SPR</a:t>
            </a:r>
            <a:r>
              <a:rPr lang="en-US" sz="1600" b="1" dirty="0" smtClean="0"/>
              <a:t> </a:t>
            </a:r>
            <a:r>
              <a:rPr lang="en-US" sz="1600" i="1" dirty="0" smtClean="0"/>
              <a:t>p.5</a:t>
            </a:r>
            <a:endParaRPr lang="en-US" sz="1600" b="1" dirty="0" smtClean="0"/>
          </a:p>
          <a:p>
            <a:pPr lvl="1"/>
            <a:r>
              <a:rPr lang="en-US" dirty="0" smtClean="0"/>
              <a:t>Similar to flat bottom but designed to cut through water</a:t>
            </a:r>
          </a:p>
          <a:p>
            <a:pPr lvl="1"/>
            <a:r>
              <a:rPr lang="en-US" dirty="0" smtClean="0"/>
              <a:t>Good steering ability at high speeds</a:t>
            </a:r>
          </a:p>
          <a:p>
            <a:pPr lvl="1"/>
            <a:r>
              <a:rPr lang="en-US" dirty="0" smtClean="0"/>
              <a:t>Perform well in waves in speed; tend to roll at rest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9014" y="3276600"/>
            <a:ext cx="2389662" cy="321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231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Pre-Boarding Preparation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 local weather patterns</a:t>
            </a:r>
          </a:p>
          <a:p>
            <a:pPr lvl="1"/>
            <a:r>
              <a:rPr lang="en-US" dirty="0" smtClean="0"/>
              <a:t>Hot city + cool water = onshore breeze (only extends a few miles out)</a:t>
            </a:r>
          </a:p>
          <a:p>
            <a:pPr lvl="1"/>
            <a:r>
              <a:rPr lang="en-US" dirty="0" smtClean="0"/>
              <a:t>Cool city + warm water = offshore breeze</a:t>
            </a:r>
          </a:p>
          <a:p>
            <a:pPr lvl="1"/>
            <a:r>
              <a:rPr lang="en-US" dirty="0" smtClean="0"/>
              <a:t>Where direction does weather usually come from?</a:t>
            </a:r>
          </a:p>
          <a:p>
            <a:pPr lvl="1"/>
            <a:r>
              <a:rPr lang="en-US" dirty="0" smtClean="0"/>
              <a:t>What weather issues will most likely affect you?</a:t>
            </a:r>
          </a:p>
          <a:p>
            <a:pPr lvl="3"/>
            <a:r>
              <a:rPr lang="en-US" dirty="0" smtClean="0"/>
              <a:t>Northeastern = cold and wavy</a:t>
            </a:r>
          </a:p>
          <a:p>
            <a:pPr lvl="3"/>
            <a:r>
              <a:rPr lang="en-US" dirty="0" smtClean="0"/>
              <a:t>Northerly breeze on hot day = fog</a:t>
            </a:r>
          </a:p>
          <a:p>
            <a:pPr lvl="3"/>
            <a:r>
              <a:rPr lang="en-US" dirty="0" smtClean="0"/>
              <a:t>Southwestern = flat and puffy</a:t>
            </a:r>
          </a:p>
          <a:p>
            <a:pPr lvl="5"/>
            <a:r>
              <a:rPr lang="en-US" dirty="0" smtClean="0"/>
              <a:t>*what is fetch?</a:t>
            </a:r>
          </a:p>
          <a:p>
            <a:pPr lvl="1"/>
            <a:r>
              <a:rPr lang="en-US" dirty="0" smtClean="0"/>
              <a:t>What is a </a:t>
            </a:r>
            <a:r>
              <a:rPr lang="en-US" dirty="0" err="1" smtClean="0"/>
              <a:t>seiche</a:t>
            </a:r>
            <a:r>
              <a:rPr lang="en-US" dirty="0" smtClean="0"/>
              <a:t>?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seich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7989706" cy="56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Pre-Boarding Preparation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Check tides and currents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Not an huge issue on Lake Michigan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Occasional current in mouths of harbors depending on wave/swell direction</a:t>
            </a:r>
          </a:p>
          <a:p>
            <a:pPr lvl="3"/>
            <a:r>
              <a:rPr lang="en-US" dirty="0" smtClean="0"/>
              <a:t>To check current, use a current stick or observe motion of water around a fixed object</a:t>
            </a:r>
          </a:p>
          <a:p>
            <a:pPr lvl="3"/>
            <a:r>
              <a:rPr lang="en-US" dirty="0" smtClean="0"/>
              <a:t>Belmont is particularly prone to current in the mouth of the harbor when there is an onshore breeze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71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Pre-Boarding Preparation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File a float plan  </a:t>
            </a:r>
            <a:r>
              <a:rPr lang="en-US" sz="1600" i="1" dirty="0" smtClean="0"/>
              <a:t>SPR p.31</a:t>
            </a:r>
          </a:p>
          <a:p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14600" y="1447800"/>
          <a:ext cx="4062624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Acrobat Document" r:id="rId3" imgW="5830114" imgH="7542857" progId="AcroExch.Document.7">
                  <p:embed/>
                </p:oleObj>
              </mc:Choice>
              <mc:Fallback>
                <p:oleObj name="Acrobat Document" r:id="rId3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47800"/>
                        <a:ext cx="4062624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31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Pre-Boarding Preparation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Complete vessel checklist</a:t>
            </a:r>
          </a:p>
          <a:p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457633"/>
              </p:ext>
            </p:extLst>
          </p:nvPr>
        </p:nvGraphicFramePr>
        <p:xfrm>
          <a:off x="2362200" y="1256071"/>
          <a:ext cx="4302107" cy="5601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Document" r:id="rId4" imgW="7177746" imgH="9345871" progId="Word.Document.12">
                  <p:embed/>
                </p:oleObj>
              </mc:Choice>
              <mc:Fallback>
                <p:oleObj name="Document" r:id="rId4" imgW="7177746" imgH="9345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1256071"/>
                        <a:ext cx="4302107" cy="56019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3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1"/>
            <a:ext cx="7772400" cy="1600200"/>
          </a:xfrm>
        </p:spPr>
        <p:txBody>
          <a:bodyPr>
            <a:noAutofit/>
          </a:bodyPr>
          <a:lstStyle/>
          <a:p>
            <a:pPr algn="ctr"/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>BREAK</a:t>
            </a:r>
            <a:endParaRPr lang="en-US" sz="9600" dirty="0"/>
          </a:p>
        </p:txBody>
      </p:sp>
      <p:pic>
        <p:nvPicPr>
          <p:cNvPr id="3" name="Picture 2" descr="Dinghy with huge eng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362200"/>
            <a:ext cx="502861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1">
                <a:lumMod val="75000"/>
                <a:alpha val="5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Boat Operation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Departing and returning to a dock  </a:t>
            </a:r>
            <a:endParaRPr lang="en-US" sz="1400" dirty="0" smtClean="0"/>
          </a:p>
          <a:p>
            <a:endParaRPr lang="en-US" sz="1400" dirty="0" smtClean="0"/>
          </a:p>
          <a:p>
            <a:pPr lvl="1"/>
            <a:r>
              <a:rPr lang="en-US" dirty="0" smtClean="0"/>
              <a:t>Lynn’s rules of docking:</a:t>
            </a:r>
          </a:p>
          <a:p>
            <a:pPr lvl="3"/>
            <a:r>
              <a:rPr lang="en-US" dirty="0" smtClean="0"/>
              <a:t>Approach a dock as fast as you want to hit it.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You will hit a dock eventually.  Try to do it when no one else is around.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Feel free to laugh at other’s docking mishaps after you have rendered assistance.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Don’t forget – docking is a spectator sport!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Picture 4" descr="Tide 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2419" y="1143000"/>
            <a:ext cx="4191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1">
                <a:lumMod val="75000"/>
                <a:alpha val="5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Boat Operation   </a:t>
            </a:r>
            <a:r>
              <a:rPr lang="en-US" sz="1800" i="1" dirty="0" smtClean="0"/>
              <a:t>SPR p.54</a:t>
            </a:r>
            <a:endParaRPr lang="en-US" sz="1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Departing and returning to a dock </a:t>
            </a:r>
            <a:r>
              <a:rPr lang="en-US" sz="1800" i="1" dirty="0" smtClean="0"/>
              <a:t>(for real)</a:t>
            </a:r>
          </a:p>
          <a:p>
            <a:endParaRPr lang="en-US" sz="1800" i="1" dirty="0" smtClean="0"/>
          </a:p>
          <a:p>
            <a:pPr lvl="1"/>
            <a:r>
              <a:rPr lang="en-US" dirty="0" smtClean="0"/>
              <a:t>Wind and current play MAJOR factors into docking.  Always plan ahead to account for both.</a:t>
            </a:r>
          </a:p>
          <a:p>
            <a:pPr>
              <a:buNone/>
            </a:pPr>
            <a:endParaRPr lang="en-US" sz="1800" dirty="0" smtClean="0"/>
          </a:p>
          <a:p>
            <a:pPr lvl="1"/>
            <a:r>
              <a:rPr lang="en-US" dirty="0" smtClean="0"/>
              <a:t>Try to dock on the leeward side if you are going to be staying for any length of time.</a:t>
            </a:r>
          </a:p>
          <a:p>
            <a:pPr>
              <a:buNone/>
            </a:pPr>
            <a:endParaRPr lang="en-US" sz="1800" dirty="0" smtClean="0"/>
          </a:p>
          <a:p>
            <a:pPr lvl="1"/>
            <a:r>
              <a:rPr lang="en-US" dirty="0" smtClean="0"/>
              <a:t>Have lines and fenders ready BEFORE getting to the dock.</a:t>
            </a:r>
          </a:p>
          <a:p>
            <a:endParaRPr lang="en-US" sz="1800" dirty="0" smtClean="0"/>
          </a:p>
          <a:p>
            <a:pPr lvl="1"/>
            <a:r>
              <a:rPr lang="en-US" dirty="0" smtClean="0"/>
              <a:t>Depending on the wind, you should be approaching from anywhere between 20-45 degrees.</a:t>
            </a:r>
          </a:p>
          <a:p>
            <a:endParaRPr lang="en-US" sz="1800" dirty="0" smtClean="0"/>
          </a:p>
          <a:p>
            <a:pPr lvl="1"/>
            <a:r>
              <a:rPr lang="en-US" dirty="0" smtClean="0"/>
              <a:t>You should be able to bring boat to stop at dock without using lines to stop you.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5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1">
                <a:lumMod val="75000"/>
                <a:alpha val="5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Boat Operation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Departing and returning to a dock </a:t>
            </a:r>
            <a:endParaRPr lang="en-US" sz="1400" i="1" dirty="0" smtClean="0"/>
          </a:p>
          <a:p>
            <a:endParaRPr lang="en-US" sz="1400" i="1" dirty="0" smtClean="0"/>
          </a:p>
          <a:p>
            <a:pPr lvl="1"/>
            <a:r>
              <a:rPr lang="en-US" i="1" dirty="0" smtClean="0"/>
              <a:t>Things to avoid: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NEVER try to stop a boat without using a cleat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NEVER put your body between a boat and a dock  - bones are harder to repair than fiberglass!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NEVER do the leap of faith onto the dock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NEVER jump off the bow and pull it in as fast and tightly as you can</a:t>
            </a:r>
          </a:p>
        </p:txBody>
      </p:sp>
    </p:spTree>
    <p:extLst>
      <p:ext uri="{BB962C8B-B14F-4D97-AF65-F5344CB8AC3E}">
        <p14:creationId xmlns:p14="http://schemas.microsoft.com/office/powerpoint/2010/main" val="558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1">
                <a:lumMod val="75000"/>
                <a:alpha val="5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Boat Operation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Departing and returning to a dock </a:t>
            </a:r>
            <a:r>
              <a:rPr lang="en-US" sz="1400" i="1" dirty="0" smtClean="0"/>
              <a:t>(video)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50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1">
                <a:tint val="66000"/>
                <a:satMod val="160000"/>
              </a:schemeClr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Boat Operation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Departing and returning to a dock  </a:t>
            </a:r>
            <a:r>
              <a:rPr lang="en-US" sz="1400" i="1" dirty="0" smtClean="0"/>
              <a:t>SPR p.38</a:t>
            </a:r>
            <a:r>
              <a:rPr lang="en-US" dirty="0" smtClean="0"/>
              <a:t> </a:t>
            </a:r>
            <a:endParaRPr lang="en-US" sz="1400" i="1" dirty="0" smtClean="0"/>
          </a:p>
          <a:p>
            <a:endParaRPr lang="en-US" sz="1400" i="1" dirty="0" smtClean="0"/>
          </a:p>
          <a:p>
            <a:pPr lvl="1"/>
            <a:r>
              <a:rPr lang="en-US" dirty="0" smtClean="0"/>
              <a:t>Proper line usage:</a:t>
            </a:r>
          </a:p>
        </p:txBody>
      </p:sp>
      <p:pic>
        <p:nvPicPr>
          <p:cNvPr id="5" name="Picture 4" descr="Spring Line Diagr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590800"/>
            <a:ext cx="759603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Hull Types and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b="1" dirty="0" smtClean="0"/>
              <a:t>Cathedral Hull    </a:t>
            </a:r>
            <a:r>
              <a:rPr lang="en-US" sz="1600" b="1" dirty="0" smtClean="0"/>
              <a:t>[</a:t>
            </a:r>
            <a:r>
              <a:rPr lang="en-US" sz="1600" b="1" dirty="0" err="1" smtClean="0"/>
              <a:t>planing</a:t>
            </a:r>
            <a:r>
              <a:rPr lang="en-US" sz="1600" b="1" dirty="0" smtClean="0"/>
              <a:t>]	</a:t>
            </a:r>
            <a:r>
              <a:rPr lang="en-US" sz="1600" dirty="0" smtClean="0"/>
              <a:t>SPR</a:t>
            </a:r>
            <a:r>
              <a:rPr lang="en-US" sz="1600" b="1" dirty="0" smtClean="0"/>
              <a:t> </a:t>
            </a:r>
            <a:r>
              <a:rPr lang="en-US" sz="1600" i="1" dirty="0" smtClean="0"/>
              <a:t>p.5</a:t>
            </a:r>
            <a:endParaRPr lang="en-US" sz="1600" b="1" dirty="0" smtClean="0"/>
          </a:p>
          <a:p>
            <a:pPr lvl="1"/>
            <a:r>
              <a:rPr lang="en-US" dirty="0" smtClean="0"/>
              <a:t>Two or three v-shapes forward, flat in back</a:t>
            </a:r>
          </a:p>
          <a:p>
            <a:pPr lvl="1"/>
            <a:r>
              <a:rPr lang="en-US" dirty="0" smtClean="0"/>
              <a:t>Good stability at rest and at speed</a:t>
            </a:r>
          </a:p>
          <a:p>
            <a:pPr lvl="1"/>
            <a:r>
              <a:rPr lang="en-US" dirty="0" smtClean="0"/>
              <a:t>Rough at speed in waves</a:t>
            </a:r>
          </a:p>
          <a:p>
            <a:pPr lvl="1"/>
            <a:r>
              <a:rPr lang="en-US" dirty="0" smtClean="0"/>
              <a:t>Usually have a lower freeboard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276600"/>
            <a:ext cx="237690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10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Boat Operation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Proper boat storage – At the dock</a:t>
            </a:r>
            <a:endParaRPr lang="en-US" sz="1400" i="1" dirty="0" smtClean="0"/>
          </a:p>
          <a:p>
            <a:endParaRPr lang="en-US" sz="1400" i="1" dirty="0" smtClean="0"/>
          </a:p>
          <a:p>
            <a:pPr lvl="1"/>
            <a:r>
              <a:rPr lang="en-US" dirty="0" smtClean="0"/>
              <a:t>Engine raised and flushed (well….maybe)</a:t>
            </a:r>
          </a:p>
          <a:p>
            <a:pPr lvl="1"/>
            <a:r>
              <a:rPr lang="en-US" dirty="0" smtClean="0"/>
              <a:t>Steering wheel turned so steering arm is enclosed</a:t>
            </a:r>
          </a:p>
          <a:p>
            <a:pPr lvl="1"/>
            <a:r>
              <a:rPr lang="en-US" dirty="0" smtClean="0"/>
              <a:t>Lines checked and </a:t>
            </a:r>
            <a:r>
              <a:rPr lang="en-US" dirty="0" err="1" smtClean="0"/>
              <a:t>flemished</a:t>
            </a:r>
            <a:endParaRPr lang="en-US" dirty="0" smtClean="0"/>
          </a:p>
          <a:p>
            <a:pPr lvl="1"/>
            <a:r>
              <a:rPr lang="en-US" dirty="0" smtClean="0"/>
              <a:t>Fenders hung at proper height</a:t>
            </a:r>
          </a:p>
          <a:p>
            <a:pPr lvl="1"/>
            <a:r>
              <a:rPr lang="en-US" dirty="0" smtClean="0"/>
              <a:t>Battery switched off (if appropriate)</a:t>
            </a:r>
          </a:p>
          <a:p>
            <a:pPr lvl="1"/>
            <a:r>
              <a:rPr lang="en-US" dirty="0" smtClean="0"/>
              <a:t>Any gear that was used stowed appropriately</a:t>
            </a:r>
          </a:p>
          <a:p>
            <a:pPr lvl="1"/>
            <a:r>
              <a:rPr lang="en-US" dirty="0" smtClean="0"/>
              <a:t>Bilge checked</a:t>
            </a:r>
          </a:p>
          <a:p>
            <a:pPr lvl="1"/>
            <a:r>
              <a:rPr lang="en-US" dirty="0" smtClean="0"/>
              <a:t>Garbage emptied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Boat Maneuvering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Slow speed maneuvering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Start, stop, reverse   </a:t>
            </a:r>
            <a:r>
              <a:rPr lang="en-US" sz="1400" i="1" dirty="0" smtClean="0"/>
              <a:t>SPR p.40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Minimum control speed   </a:t>
            </a:r>
            <a:r>
              <a:rPr lang="en-US" sz="1400" i="1" dirty="0" smtClean="0"/>
              <a:t>SPR p.45</a:t>
            </a:r>
            <a:r>
              <a:rPr lang="en-US" dirty="0" smtClean="0"/>
              <a:t>  </a:t>
            </a:r>
            <a:r>
              <a:rPr lang="en-US" sz="1400" dirty="0" smtClean="0"/>
              <a:t>(video)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Pivot turn </a:t>
            </a:r>
            <a:r>
              <a:rPr lang="en-US" sz="1400" i="1" dirty="0" smtClean="0"/>
              <a:t>SPR p.52 &amp; p.59  </a:t>
            </a:r>
            <a:r>
              <a:rPr lang="en-US" sz="1400" dirty="0" smtClean="0"/>
              <a:t>(video)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Holding position   </a:t>
            </a:r>
            <a:r>
              <a:rPr lang="en-US" sz="1400" i="1" dirty="0" smtClean="0"/>
              <a:t>SPR p.46</a:t>
            </a:r>
            <a:r>
              <a:rPr lang="en-US" dirty="0" smtClean="0"/>
              <a:t> </a:t>
            </a:r>
            <a:r>
              <a:rPr lang="en-US" sz="1400" dirty="0" smtClean="0"/>
              <a:t>(video)</a:t>
            </a:r>
          </a:p>
          <a:p>
            <a:pPr lvl="2"/>
            <a:r>
              <a:rPr lang="en-US" dirty="0" smtClean="0"/>
              <a:t>Downwind / upwind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Approaching a mooring  </a:t>
            </a:r>
            <a:r>
              <a:rPr lang="en-US" sz="1400" dirty="0" smtClean="0"/>
              <a:t>(video)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77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Boat Maneuvering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Planing</a:t>
            </a:r>
            <a:r>
              <a:rPr lang="en-US" dirty="0" smtClean="0"/>
              <a:t> maneuvers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Planing</a:t>
            </a:r>
            <a:r>
              <a:rPr lang="en-US" dirty="0" smtClean="0"/>
              <a:t> turns</a:t>
            </a:r>
          </a:p>
          <a:p>
            <a:pPr lvl="2"/>
            <a:r>
              <a:rPr lang="en-US" dirty="0" smtClean="0"/>
              <a:t>High speed slalom  (avoidance turns)  </a:t>
            </a:r>
            <a:r>
              <a:rPr lang="en-US" sz="1400" i="1" dirty="0" smtClean="0"/>
              <a:t>SPR p.51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High speed stop (video)   </a:t>
            </a:r>
            <a:r>
              <a:rPr lang="en-US" sz="1400" i="1" dirty="0" smtClean="0"/>
              <a:t>SPR p.53</a:t>
            </a:r>
          </a:p>
        </p:txBody>
      </p:sp>
    </p:spTree>
    <p:extLst>
      <p:ext uri="{BB962C8B-B14F-4D97-AF65-F5344CB8AC3E}">
        <p14:creationId xmlns:p14="http://schemas.microsoft.com/office/powerpoint/2010/main" val="758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Boat Operation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438400"/>
            <a:ext cx="85344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800" dirty="0" smtClean="0">
                <a:solidFill>
                  <a:schemeClr val="bg2">
                    <a:lumMod val="25000"/>
                  </a:schemeClr>
                </a:solidFill>
                <a:latin typeface="Old English Text MT" pitchFamily="66" charset="0"/>
              </a:rPr>
              <a:t>To the boats!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Boat Operation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Proper boat storage – Ashore</a:t>
            </a:r>
            <a:endParaRPr lang="en-US" sz="1400" i="1" dirty="0" smtClean="0"/>
          </a:p>
          <a:p>
            <a:endParaRPr lang="en-US" sz="1400" i="1" dirty="0" smtClean="0"/>
          </a:p>
          <a:p>
            <a:pPr lvl="1"/>
            <a:r>
              <a:rPr lang="en-US" dirty="0" smtClean="0"/>
              <a:t>Trailer guidelines  </a:t>
            </a:r>
            <a:r>
              <a:rPr lang="en-US" sz="1600" i="1" dirty="0" smtClean="0"/>
              <a:t>p.143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Be diligent with checking all aspects of trailer and connection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Don’t settle – if boat isn’t seated properly, redo it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Always remember to raise your engine before driving up the ramp!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Check your tie downs multiple times.</a:t>
            </a:r>
          </a:p>
        </p:txBody>
      </p:sp>
      <p:pic>
        <p:nvPicPr>
          <p:cNvPr id="5" name="Picture 4" descr="trailer accid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7523" y="1447800"/>
            <a:ext cx="6706112" cy="49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4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Knots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www.animatedknots.com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Cleat hitch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Bowline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Round turn w/2 half hitches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Sheet bend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Coiling and heaving</a:t>
            </a:r>
          </a:p>
          <a:p>
            <a:endParaRPr lang="en-US" sz="1400" i="1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2212975"/>
          </a:xfrm>
        </p:spPr>
        <p:txBody>
          <a:bodyPr>
            <a:noAutofit/>
          </a:bodyPr>
          <a:lstStyle/>
          <a:p>
            <a:pPr algn="ctr"/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>LUNCH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 in the Water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Proper Recovery Technique </a:t>
            </a:r>
            <a:r>
              <a:rPr lang="en-US" sz="1400" dirty="0" smtClean="0"/>
              <a:t>(SPR p.137)</a:t>
            </a:r>
          </a:p>
          <a:p>
            <a:endParaRPr lang="en-US" sz="1400" i="1" dirty="0" smtClean="0"/>
          </a:p>
          <a:p>
            <a:pPr lvl="1"/>
            <a:r>
              <a:rPr lang="en-US" dirty="0" smtClean="0"/>
              <a:t>Yell ‘man overboard’!</a:t>
            </a:r>
          </a:p>
          <a:p>
            <a:pPr lvl="1"/>
            <a:r>
              <a:rPr lang="en-US" dirty="0" smtClean="0"/>
              <a:t>Driver immediately turns towards person swinging his propeller away from them</a:t>
            </a:r>
          </a:p>
          <a:p>
            <a:pPr lvl="1"/>
            <a:r>
              <a:rPr lang="en-US" dirty="0" smtClean="0"/>
              <a:t>Assign spotter</a:t>
            </a:r>
          </a:p>
          <a:p>
            <a:pPr lvl="3"/>
            <a:r>
              <a:rPr lang="en-US" dirty="0" smtClean="0"/>
              <a:t>MOST IMPORTANT PERSON </a:t>
            </a:r>
          </a:p>
          <a:p>
            <a:pPr lvl="1"/>
            <a:r>
              <a:rPr lang="en-US" dirty="0" smtClean="0"/>
              <a:t>Throw flotation devices towards PIW</a:t>
            </a:r>
          </a:p>
          <a:p>
            <a:pPr lvl="1"/>
            <a:r>
              <a:rPr lang="en-US" dirty="0" smtClean="0"/>
              <a:t>Circle around until able to approach from a DOWNWIND position</a:t>
            </a:r>
          </a:p>
          <a:p>
            <a:pPr lvl="1"/>
            <a:r>
              <a:rPr lang="en-US" dirty="0" smtClean="0"/>
              <a:t>Approach PIW on driver’s side and glide to a stop next to him/her  [MUST BE IN NEUTRAL GEAR]</a:t>
            </a:r>
          </a:p>
          <a:p>
            <a:pPr lvl="1"/>
            <a:r>
              <a:rPr lang="en-US" dirty="0" smtClean="0"/>
              <a:t>Throw a looped rope and attach person to boat</a:t>
            </a:r>
          </a:p>
          <a:p>
            <a:pPr lvl="1"/>
            <a:r>
              <a:rPr lang="en-US" dirty="0" smtClean="0"/>
              <a:t>*****turn engine off*****</a:t>
            </a:r>
          </a:p>
          <a:p>
            <a:pPr lvl="1"/>
            <a:r>
              <a:rPr lang="en-US" dirty="0" smtClean="0"/>
              <a:t>Assist person into boat and care for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 in the Water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Proper Recovery Technique </a:t>
            </a:r>
            <a:r>
              <a:rPr lang="en-US" sz="1400" dirty="0" smtClean="0"/>
              <a:t>(video)</a:t>
            </a:r>
          </a:p>
          <a:p>
            <a:endParaRPr lang="en-US" sz="1400" i="1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Hull Types and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b="1" dirty="0" smtClean="0"/>
              <a:t>Soft-Inflatable Hulls    </a:t>
            </a:r>
            <a:r>
              <a:rPr lang="en-US" sz="1600" b="1" dirty="0" smtClean="0"/>
              <a:t>[</a:t>
            </a:r>
            <a:r>
              <a:rPr lang="en-US" sz="1600" b="1" dirty="0" err="1" smtClean="0"/>
              <a:t>planing</a:t>
            </a:r>
            <a:r>
              <a:rPr lang="en-US" sz="1600" b="1" dirty="0" smtClean="0"/>
              <a:t>]		</a:t>
            </a:r>
            <a:r>
              <a:rPr lang="en-US" sz="1600" dirty="0" smtClean="0"/>
              <a:t>SPR</a:t>
            </a:r>
            <a:r>
              <a:rPr lang="en-US" sz="1600" b="1" dirty="0" smtClean="0"/>
              <a:t> </a:t>
            </a:r>
            <a:r>
              <a:rPr lang="en-US" sz="1600" i="1" dirty="0" smtClean="0"/>
              <a:t>p.5</a:t>
            </a:r>
            <a:endParaRPr lang="en-US" sz="1600" b="1" dirty="0" smtClean="0"/>
          </a:p>
          <a:p>
            <a:pPr lvl="1"/>
            <a:r>
              <a:rPr lang="en-US" dirty="0" smtClean="0"/>
              <a:t>Poor driving ability (excessive slide)</a:t>
            </a:r>
          </a:p>
          <a:p>
            <a:pPr lvl="1"/>
            <a:r>
              <a:rPr lang="en-US" dirty="0" smtClean="0"/>
              <a:t>High stability</a:t>
            </a:r>
          </a:p>
          <a:p>
            <a:pPr lvl="1"/>
            <a:r>
              <a:rPr lang="en-US" dirty="0" smtClean="0"/>
              <a:t>High load capacity</a:t>
            </a:r>
          </a:p>
          <a:p>
            <a:pPr lvl="1"/>
            <a:r>
              <a:rPr lang="en-US" dirty="0" smtClean="0"/>
              <a:t>Very wet ride</a:t>
            </a:r>
          </a:p>
        </p:txBody>
      </p:sp>
      <p:pic>
        <p:nvPicPr>
          <p:cNvPr id="5122" name="Picture 2" descr="http://www.inflatable-boats-n-kayaks.com/infla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0"/>
            <a:ext cx="4267200" cy="2133600"/>
          </a:xfrm>
          <a:prstGeom prst="rect">
            <a:avLst/>
          </a:prstGeom>
          <a:noFill/>
        </p:spPr>
      </p:pic>
      <p:pic>
        <p:nvPicPr>
          <p:cNvPr id="24578" name="Picture 2" descr="http://www.google.com/url?source=imglanding&amp;ct=img&amp;q=http://www.adrenalinfiji.com/library/activities/Watersports/watersports-bananaboat.jpg&amp;sa=X&amp;ei=XOSFT_qkOYyCtgeU1sXcBw&amp;ved=0CAoQ8wc4mwE&amp;usg=AFQjCNFVXnoV-K3_AD3T2ZU7v0FSEw0V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324715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8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Hull Types and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b="1" dirty="0" smtClean="0"/>
              <a:t>Rigid Inflatable Hulls    </a:t>
            </a:r>
            <a:r>
              <a:rPr lang="en-US" sz="1600" b="1" dirty="0" smtClean="0"/>
              <a:t>[</a:t>
            </a:r>
            <a:r>
              <a:rPr lang="en-US" sz="1600" b="1" dirty="0" err="1" smtClean="0"/>
              <a:t>planing</a:t>
            </a:r>
            <a:r>
              <a:rPr lang="en-US" sz="1600" b="1" dirty="0" smtClean="0"/>
              <a:t>]	</a:t>
            </a:r>
            <a:r>
              <a:rPr lang="en-US" sz="1600" dirty="0" smtClean="0"/>
              <a:t>SPR</a:t>
            </a:r>
            <a:r>
              <a:rPr lang="en-US" sz="1600" b="1" dirty="0" smtClean="0"/>
              <a:t> </a:t>
            </a:r>
            <a:r>
              <a:rPr lang="en-US" sz="1600" i="1" dirty="0" smtClean="0"/>
              <a:t>p.6</a:t>
            </a:r>
            <a:endParaRPr lang="en-US" sz="1600" b="1" dirty="0" smtClean="0"/>
          </a:p>
          <a:p>
            <a:pPr lvl="1"/>
            <a:r>
              <a:rPr lang="en-US" dirty="0" smtClean="0"/>
              <a:t>Rigid </a:t>
            </a:r>
            <a:r>
              <a:rPr lang="en-US" dirty="0" err="1" smtClean="0"/>
              <a:t>vee</a:t>
            </a:r>
            <a:r>
              <a:rPr lang="en-US" dirty="0" smtClean="0"/>
              <a:t>-bottom</a:t>
            </a:r>
          </a:p>
          <a:p>
            <a:pPr lvl="1"/>
            <a:r>
              <a:rPr lang="en-US" dirty="0" smtClean="0"/>
              <a:t>High stability </a:t>
            </a:r>
          </a:p>
          <a:p>
            <a:pPr lvl="1"/>
            <a:r>
              <a:rPr lang="en-US" dirty="0" smtClean="0"/>
              <a:t>High load capacity</a:t>
            </a:r>
          </a:p>
          <a:p>
            <a:pPr lvl="1"/>
            <a:r>
              <a:rPr lang="en-US" dirty="0" smtClean="0"/>
              <a:t>Exceptional seaworthiness in rough water</a:t>
            </a:r>
          </a:p>
        </p:txBody>
      </p:sp>
      <p:pic>
        <p:nvPicPr>
          <p:cNvPr id="20482" name="Picture 2" descr="http://www.divinginsuranceuk.com/images/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352800"/>
            <a:ext cx="3810000" cy="3089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9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Hull Types and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b="1" dirty="0" smtClean="0"/>
              <a:t>Multi-Hulls    </a:t>
            </a:r>
            <a:r>
              <a:rPr lang="en-US" sz="1600" b="1" dirty="0" smtClean="0"/>
              <a:t>[</a:t>
            </a:r>
            <a:r>
              <a:rPr lang="en-US" sz="1600" b="1" dirty="0" err="1" smtClean="0"/>
              <a:t>planing</a:t>
            </a:r>
            <a:r>
              <a:rPr lang="en-US" sz="1600" b="1" dirty="0" smtClean="0"/>
              <a:t>]	</a:t>
            </a:r>
            <a:r>
              <a:rPr lang="en-US" sz="1600" dirty="0" smtClean="0"/>
              <a:t>SPR</a:t>
            </a:r>
            <a:r>
              <a:rPr lang="en-US" sz="1600" b="1" dirty="0" smtClean="0"/>
              <a:t> </a:t>
            </a:r>
            <a:r>
              <a:rPr lang="en-US" sz="1600" i="1" dirty="0" smtClean="0"/>
              <a:t>p.6</a:t>
            </a:r>
            <a:endParaRPr lang="en-US" sz="1600" b="1" dirty="0" smtClean="0"/>
          </a:p>
          <a:p>
            <a:pPr lvl="1"/>
            <a:r>
              <a:rPr lang="en-US" dirty="0" smtClean="0"/>
              <a:t>Resist rolling</a:t>
            </a:r>
          </a:p>
          <a:p>
            <a:pPr lvl="1"/>
            <a:r>
              <a:rPr lang="en-US" dirty="0" smtClean="0"/>
              <a:t>Good steering ability at speed</a:t>
            </a:r>
          </a:p>
          <a:p>
            <a:pPr lvl="1"/>
            <a:r>
              <a:rPr lang="en-US" dirty="0" smtClean="0"/>
              <a:t>Large turning radius</a:t>
            </a:r>
          </a:p>
          <a:p>
            <a:pPr lvl="1"/>
            <a:r>
              <a:rPr lang="en-US" dirty="0" smtClean="0"/>
              <a:t>Shallow draft</a:t>
            </a:r>
          </a:p>
        </p:txBody>
      </p:sp>
      <p:pic>
        <p:nvPicPr>
          <p:cNvPr id="19458" name="Picture 2" descr="http://powerandmotoryacht.com/multihull/multihull-bb-33-P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581400"/>
            <a:ext cx="3962400" cy="279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32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Hull Types and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b="1" dirty="0" smtClean="0"/>
              <a:t>Round Bottom    </a:t>
            </a:r>
            <a:r>
              <a:rPr lang="en-US" sz="1600" b="1" dirty="0" smtClean="0"/>
              <a:t>[displacement]	</a:t>
            </a:r>
            <a:r>
              <a:rPr lang="en-US" sz="1600" dirty="0" smtClean="0"/>
              <a:t>SPR </a:t>
            </a:r>
            <a:r>
              <a:rPr lang="en-US" sz="1600" i="1" dirty="0" smtClean="0"/>
              <a:t>p.4</a:t>
            </a:r>
            <a:endParaRPr lang="en-US" sz="1600" b="1" dirty="0" smtClean="0"/>
          </a:p>
          <a:p>
            <a:pPr lvl="1"/>
            <a:r>
              <a:rPr lang="en-US" dirty="0" smtClean="0"/>
              <a:t>Glide through water efficiently</a:t>
            </a:r>
          </a:p>
          <a:p>
            <a:pPr lvl="1"/>
            <a:r>
              <a:rPr lang="en-US" dirty="0" smtClean="0"/>
              <a:t>Speed is limited by length (hull speed)</a:t>
            </a:r>
          </a:p>
          <a:p>
            <a:pPr lvl="1"/>
            <a:r>
              <a:rPr lang="en-US" dirty="0" smtClean="0"/>
              <a:t>Usually have keel or chine for stability</a:t>
            </a:r>
          </a:p>
          <a:p>
            <a:pPr lvl="1"/>
            <a:r>
              <a:rPr lang="en-US" dirty="0" smtClean="0"/>
              <a:t>Good load bearing capability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6392" y="3200400"/>
            <a:ext cx="2458007" cy="33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36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Parts of the Boat  </a:t>
            </a:r>
            <a:r>
              <a:rPr lang="en-US" sz="1800" i="1" dirty="0" smtClean="0"/>
              <a:t>SPR p.11</a:t>
            </a:r>
            <a:endParaRPr lang="en-US" sz="1800" i="1" dirty="0"/>
          </a:p>
        </p:txBody>
      </p:sp>
      <p:pic>
        <p:nvPicPr>
          <p:cNvPr id="5" name="Content Placeholder 4" descr="BoatPa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809" y="1066800"/>
            <a:ext cx="8242382" cy="5333999"/>
          </a:xfrm>
        </p:spPr>
      </p:pic>
    </p:spTree>
    <p:extLst>
      <p:ext uri="{BB962C8B-B14F-4D97-AF65-F5344CB8AC3E}">
        <p14:creationId xmlns:p14="http://schemas.microsoft.com/office/powerpoint/2010/main" val="16401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1820</TotalTime>
  <Words>2129</Words>
  <Application>Microsoft Office PowerPoint</Application>
  <PresentationFormat>On-screen Show (4:3)</PresentationFormat>
  <Paragraphs>428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Flow</vt:lpstr>
      <vt:lpstr>1_Flow</vt:lpstr>
      <vt:lpstr>2_Flow</vt:lpstr>
      <vt:lpstr>3_Flow</vt:lpstr>
      <vt:lpstr>4_Flow</vt:lpstr>
      <vt:lpstr>5_Flow</vt:lpstr>
      <vt:lpstr>6_Flow</vt:lpstr>
      <vt:lpstr>7_Flow</vt:lpstr>
      <vt:lpstr>8_Flow</vt:lpstr>
      <vt:lpstr>9_Flow</vt:lpstr>
      <vt:lpstr>Acrobat Document</vt:lpstr>
      <vt:lpstr>Document</vt:lpstr>
      <vt:lpstr>         US Powerboating     Safe Powerboat Handling / Safety and Rescue Boat Handling    Day One</vt:lpstr>
      <vt:lpstr>Hull Types and Characteristics</vt:lpstr>
      <vt:lpstr>Hull Types and Characteristics</vt:lpstr>
      <vt:lpstr>Hull Types and Characteristics</vt:lpstr>
      <vt:lpstr>Hull Types and Characteristics</vt:lpstr>
      <vt:lpstr>Hull Types and Characteristics</vt:lpstr>
      <vt:lpstr>Hull Types and Characteristics</vt:lpstr>
      <vt:lpstr>Hull Types and Characteristics</vt:lpstr>
      <vt:lpstr>Parts of the Boat  SPR p.11</vt:lpstr>
      <vt:lpstr>Propellers  SPH SPR p.8</vt:lpstr>
      <vt:lpstr>Maneuvering Concepts</vt:lpstr>
      <vt:lpstr>Maneuvering Concepts</vt:lpstr>
      <vt:lpstr>Maneuvering Concepts</vt:lpstr>
      <vt:lpstr>Safety Equipment  SPR  p.83</vt:lpstr>
      <vt:lpstr>Safety Equipment</vt:lpstr>
      <vt:lpstr>Safety Equipment</vt:lpstr>
      <vt:lpstr>Safety Equipment</vt:lpstr>
      <vt:lpstr>Safety Equipment</vt:lpstr>
      <vt:lpstr>Registration Information  p.82</vt:lpstr>
      <vt:lpstr>Some State Specific Info</vt:lpstr>
      <vt:lpstr>Engine Information  SPR p.13</vt:lpstr>
      <vt:lpstr>Engine Information</vt:lpstr>
      <vt:lpstr>Engine Information</vt:lpstr>
      <vt:lpstr>Engine Information</vt:lpstr>
      <vt:lpstr>Engine Information</vt:lpstr>
      <vt:lpstr>Engine Information</vt:lpstr>
      <vt:lpstr>Engine Information</vt:lpstr>
      <vt:lpstr>Engine Information</vt:lpstr>
      <vt:lpstr>Pre-Boarding Preparation</vt:lpstr>
      <vt:lpstr>Pre-Boarding Preparation</vt:lpstr>
      <vt:lpstr>Pre-Boarding Preparation</vt:lpstr>
      <vt:lpstr>Pre-Boarding Preparation</vt:lpstr>
      <vt:lpstr>Pre-Boarding Preparation</vt:lpstr>
      <vt:lpstr>         BREAK</vt:lpstr>
      <vt:lpstr>Boat Operation</vt:lpstr>
      <vt:lpstr>Boat Operation   SPR p.54</vt:lpstr>
      <vt:lpstr>Boat Operation</vt:lpstr>
      <vt:lpstr>Boat Operation</vt:lpstr>
      <vt:lpstr>Boat Operation</vt:lpstr>
      <vt:lpstr>Boat Operation</vt:lpstr>
      <vt:lpstr>Boat Maneuvering</vt:lpstr>
      <vt:lpstr>Boat Maneuvering</vt:lpstr>
      <vt:lpstr>Boat Operation</vt:lpstr>
      <vt:lpstr>Boat Operation</vt:lpstr>
      <vt:lpstr>Knots</vt:lpstr>
      <vt:lpstr>         LUNCH</vt:lpstr>
      <vt:lpstr>Person in the Water</vt:lpstr>
      <vt:lpstr>Person in the Water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US Sailing Safe Powerboat Handling and Safety and Rescue Boat Handling</dc:title>
  <dc:creator>lynn</dc:creator>
  <cp:lastModifiedBy> Lynn M. Lynch</cp:lastModifiedBy>
  <cp:revision>169</cp:revision>
  <dcterms:created xsi:type="dcterms:W3CDTF">2009-04-25T13:09:48Z</dcterms:created>
  <dcterms:modified xsi:type="dcterms:W3CDTF">2012-05-04T19:47:36Z</dcterms:modified>
</cp:coreProperties>
</file>